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82" r:id="rId2"/>
    <p:sldId id="342" r:id="rId3"/>
    <p:sldId id="343" r:id="rId4"/>
    <p:sldId id="350" r:id="rId5"/>
    <p:sldId id="359" r:id="rId6"/>
    <p:sldId id="360" r:id="rId7"/>
    <p:sldId id="348" r:id="rId8"/>
    <p:sldId id="349" r:id="rId9"/>
    <p:sldId id="347" r:id="rId10"/>
    <p:sldId id="351" r:id="rId11"/>
    <p:sldId id="357" r:id="rId12"/>
    <p:sldId id="352" r:id="rId13"/>
    <p:sldId id="353" r:id="rId14"/>
    <p:sldId id="354" r:id="rId15"/>
    <p:sldId id="355" r:id="rId16"/>
    <p:sldId id="358" r:id="rId17"/>
    <p:sldId id="344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692A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3" autoAdjust="0"/>
    <p:restoredTop sz="94660"/>
  </p:normalViewPr>
  <p:slideViewPr>
    <p:cSldViewPr>
      <p:cViewPr varScale="1">
        <p:scale>
          <a:sx n="89" d="100"/>
          <a:sy n="89" d="100"/>
        </p:scale>
        <p:origin x="-1157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92EE5585-0D0F-42C1-B3F2-F685491E39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4565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gray">
          <a:xfrm>
            <a:off x="-9525" y="1447800"/>
            <a:ext cx="9164638" cy="3832225"/>
          </a:xfrm>
          <a:custGeom>
            <a:avLst/>
            <a:gdLst>
              <a:gd name="T0" fmla="*/ 2147483647 w 5773"/>
              <a:gd name="T1" fmla="*/ 2147483647 h 2414"/>
              <a:gd name="T2" fmla="*/ 2147483647 w 5773"/>
              <a:gd name="T3" fmla="*/ 2147483647 h 2414"/>
              <a:gd name="T4" fmla="*/ 2147483647 w 5773"/>
              <a:gd name="T5" fmla="*/ 2147483647 h 2414"/>
              <a:gd name="T6" fmla="*/ 2147483647 w 5773"/>
              <a:gd name="T7" fmla="*/ 2147483647 h 2414"/>
              <a:gd name="T8" fmla="*/ 2147483647 w 5773"/>
              <a:gd name="T9" fmla="*/ 2147483647 h 2414"/>
              <a:gd name="T10" fmla="*/ 2147483647 w 5773"/>
              <a:gd name="T11" fmla="*/ 2147483647 h 2414"/>
              <a:gd name="T12" fmla="*/ 2147483647 w 5773"/>
              <a:gd name="T13" fmla="*/ 2147483647 h 2414"/>
              <a:gd name="T14" fmla="*/ 2147483647 w 5773"/>
              <a:gd name="T15" fmla="*/ 2147483647 h 2414"/>
              <a:gd name="T16" fmla="*/ 2147483647 w 5773"/>
              <a:gd name="T17" fmla="*/ 2147483647 h 24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3" h="2414">
                <a:moveTo>
                  <a:pt x="12" y="124"/>
                </a:moveTo>
                <a:cubicBezTo>
                  <a:pt x="150" y="76"/>
                  <a:pt x="581" y="0"/>
                  <a:pt x="1381" y="12"/>
                </a:cubicBezTo>
                <a:cubicBezTo>
                  <a:pt x="2181" y="23"/>
                  <a:pt x="3370" y="437"/>
                  <a:pt x="4064" y="581"/>
                </a:cubicBezTo>
                <a:cubicBezTo>
                  <a:pt x="4758" y="725"/>
                  <a:pt x="5635" y="219"/>
                  <a:pt x="5773" y="118"/>
                </a:cubicBezTo>
                <a:lnTo>
                  <a:pt x="5766" y="2151"/>
                </a:lnTo>
                <a:cubicBezTo>
                  <a:pt x="4994" y="2407"/>
                  <a:pt x="4326" y="2311"/>
                  <a:pt x="3966" y="2263"/>
                </a:cubicBezTo>
                <a:cubicBezTo>
                  <a:pt x="3606" y="2215"/>
                  <a:pt x="2715" y="1873"/>
                  <a:pt x="1963" y="1897"/>
                </a:cubicBezTo>
                <a:cubicBezTo>
                  <a:pt x="1305" y="1893"/>
                  <a:pt x="0" y="2402"/>
                  <a:pt x="6" y="2407"/>
                </a:cubicBezTo>
                <a:cubicBezTo>
                  <a:pt x="12" y="2414"/>
                  <a:pt x="12" y="568"/>
                  <a:pt x="12" y="124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gray">
          <a:xfrm>
            <a:off x="-9525" y="1730375"/>
            <a:ext cx="9150350" cy="3265488"/>
          </a:xfrm>
          <a:custGeom>
            <a:avLst/>
            <a:gdLst>
              <a:gd name="T0" fmla="*/ 2147483647 w 5764"/>
              <a:gd name="T1" fmla="*/ 2147483647 h 2057"/>
              <a:gd name="T2" fmla="*/ 2147483647 w 5764"/>
              <a:gd name="T3" fmla="*/ 2147483647 h 2057"/>
              <a:gd name="T4" fmla="*/ 2147483647 w 5764"/>
              <a:gd name="T5" fmla="*/ 2147483647 h 2057"/>
              <a:gd name="T6" fmla="*/ 2147483647 w 5764"/>
              <a:gd name="T7" fmla="*/ 2147483647 h 2057"/>
              <a:gd name="T8" fmla="*/ 2147483647 w 5764"/>
              <a:gd name="T9" fmla="*/ 2147483647 h 2057"/>
              <a:gd name="T10" fmla="*/ 2147483647 w 5764"/>
              <a:gd name="T11" fmla="*/ 2147483647 h 2057"/>
              <a:gd name="T12" fmla="*/ 2147483647 w 5764"/>
              <a:gd name="T13" fmla="*/ 2147483647 h 2057"/>
              <a:gd name="T14" fmla="*/ 2147483647 w 5764"/>
              <a:gd name="T15" fmla="*/ 2147483647 h 2057"/>
              <a:gd name="T16" fmla="*/ 2147483647 w 5764"/>
              <a:gd name="T17" fmla="*/ 2147483647 h 20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4" h="2057">
                <a:moveTo>
                  <a:pt x="6" y="272"/>
                </a:moveTo>
                <a:cubicBezTo>
                  <a:pt x="144" y="233"/>
                  <a:pt x="656" y="0"/>
                  <a:pt x="1453" y="10"/>
                </a:cubicBezTo>
                <a:cubicBezTo>
                  <a:pt x="2250" y="20"/>
                  <a:pt x="3475" y="403"/>
                  <a:pt x="4182" y="482"/>
                </a:cubicBezTo>
                <a:cubicBezTo>
                  <a:pt x="4890" y="561"/>
                  <a:pt x="5626" y="237"/>
                  <a:pt x="5764" y="154"/>
                </a:cubicBezTo>
                <a:lnTo>
                  <a:pt x="5764" y="1806"/>
                </a:lnTo>
                <a:cubicBezTo>
                  <a:pt x="4919" y="2052"/>
                  <a:pt x="4485" y="2057"/>
                  <a:pt x="4005" y="1994"/>
                </a:cubicBezTo>
                <a:cubicBezTo>
                  <a:pt x="3526" y="1929"/>
                  <a:pt x="2640" y="1502"/>
                  <a:pt x="1891" y="1522"/>
                </a:cubicBezTo>
                <a:cubicBezTo>
                  <a:pt x="1234" y="1519"/>
                  <a:pt x="0" y="1962"/>
                  <a:pt x="6" y="1967"/>
                </a:cubicBezTo>
                <a:cubicBezTo>
                  <a:pt x="12" y="1972"/>
                  <a:pt x="6" y="641"/>
                  <a:pt x="6" y="2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086600" y="1947863"/>
            <a:ext cx="533400" cy="533400"/>
            <a:chOff x="4752" y="1200"/>
            <a:chExt cx="288" cy="288"/>
          </a:xfrm>
        </p:grpSpPr>
        <p:sp>
          <p:nvSpPr>
            <p:cNvPr id="7" name="Oval 20"/>
            <p:cNvSpPr>
              <a:spLocks noChangeArrowheads="1"/>
            </p:cNvSpPr>
            <p:nvPr userDrawn="1"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Oval 21"/>
            <p:cNvSpPr>
              <a:spLocks noChangeArrowheads="1"/>
            </p:cNvSpPr>
            <p:nvPr userDrawn="1"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7620000" y="1371600"/>
            <a:ext cx="914400" cy="914400"/>
            <a:chOff x="4992" y="816"/>
            <a:chExt cx="576" cy="576"/>
          </a:xfrm>
        </p:grpSpPr>
        <p:sp>
          <p:nvSpPr>
            <p:cNvPr id="10" name="Oval 23"/>
            <p:cNvSpPr>
              <a:spLocks noChangeArrowheads="1"/>
            </p:cNvSpPr>
            <p:nvPr userDrawn="1"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11" name="Oval 24"/>
            <p:cNvSpPr>
              <a:spLocks noChangeArrowheads="1"/>
            </p:cNvSpPr>
            <p:nvPr userDrawn="1"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304800" y="3429000"/>
            <a:ext cx="1295400" cy="1371600"/>
            <a:chOff x="4992" y="816"/>
            <a:chExt cx="576" cy="576"/>
          </a:xfrm>
        </p:grpSpPr>
        <p:sp>
          <p:nvSpPr>
            <p:cNvPr id="13" name="Oval 26"/>
            <p:cNvSpPr>
              <a:spLocks noChangeArrowheads="1"/>
            </p:cNvSpPr>
            <p:nvPr userDrawn="1"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14" name="Oval 27"/>
            <p:cNvSpPr>
              <a:spLocks noChangeArrowheads="1"/>
            </p:cNvSpPr>
            <p:nvPr userDrawn="1"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590800"/>
            <a:ext cx="7086600" cy="1012825"/>
          </a:xfrm>
          <a:effectLst>
            <a:outerShdw dist="53882" dir="2700000" algn="ctr" rotWithShape="0">
              <a:schemeClr val="tx1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295400" y="3581400"/>
            <a:ext cx="6705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6BE69B8E-2CB1-4DAF-8D24-BF9B6DA677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55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F271BB-2F4A-4403-8E59-F6D564F89A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3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2FA2CC-0532-41CB-B274-823B066C99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7616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4A3485-5E6E-497F-A478-D84F027503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746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60975F-6EBB-4EED-8C65-93BABA07AF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650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252F66-368D-4C9D-8573-97061F6454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658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0A3537-1944-4DFF-8CD7-CE506E951A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532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21D4A-DE5D-4F6E-B4D3-E2532E8EF4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594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E28F43-EC7A-4F33-91FD-3B0FEF2366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409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5EC06-7AC6-420F-9015-BD07089E5E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817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A2DC-12EB-40AD-B369-54A3BC10A0F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291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7"/>
          <p:cNvGraphicFramePr>
            <a:graphicFrameLocks noChangeAspect="1"/>
          </p:cNvGraphicFramePr>
          <p:nvPr/>
        </p:nvGraphicFramePr>
        <p:xfrm>
          <a:off x="0" y="0"/>
          <a:ext cx="91440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Image" r:id="rId14" imgW="9561905" imgH="1600000" progId="Photoshop.Image.6">
                  <p:embed/>
                </p:oleObj>
              </mc:Choice>
              <mc:Fallback>
                <p:oleObj name="Image" r:id="rId14" imgW="9561905" imgH="1600000" progId="Photoshop.Image.6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white">
                      <a:xfrm>
                        <a:off x="0" y="0"/>
                        <a:ext cx="9144000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Freeform 16"/>
          <p:cNvSpPr>
            <a:spLocks/>
          </p:cNvSpPr>
          <p:nvPr/>
        </p:nvSpPr>
        <p:spPr bwMode="gray">
          <a:xfrm>
            <a:off x="-11113" y="280988"/>
            <a:ext cx="9155113" cy="1620837"/>
          </a:xfrm>
          <a:custGeom>
            <a:avLst/>
            <a:gdLst>
              <a:gd name="T0" fmla="*/ 2147483647 w 5767"/>
              <a:gd name="T1" fmla="*/ 2147483647 h 1021"/>
              <a:gd name="T2" fmla="*/ 2147483647 w 5767"/>
              <a:gd name="T3" fmla="*/ 2147483647 h 1021"/>
              <a:gd name="T4" fmla="*/ 2147483647 w 5767"/>
              <a:gd name="T5" fmla="*/ 2147483647 h 1021"/>
              <a:gd name="T6" fmla="*/ 2147483647 w 5767"/>
              <a:gd name="T7" fmla="*/ 0 h 1021"/>
              <a:gd name="T8" fmla="*/ 2147483647 w 5767"/>
              <a:gd name="T9" fmla="*/ 2147483647 h 1021"/>
              <a:gd name="T10" fmla="*/ 2147483647 w 5767"/>
              <a:gd name="T11" fmla="*/ 2147483647 h 1021"/>
              <a:gd name="T12" fmla="*/ 2147483647 w 5767"/>
              <a:gd name="T13" fmla="*/ 2147483647 h 1021"/>
              <a:gd name="T14" fmla="*/ 2147483647 w 5767"/>
              <a:gd name="T15" fmla="*/ 2147483647 h 1021"/>
              <a:gd name="T16" fmla="*/ 2147483647 w 5767"/>
              <a:gd name="T17" fmla="*/ 2147483647 h 10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7" h="1021">
                <a:moveTo>
                  <a:pt x="6" y="109"/>
                </a:moveTo>
                <a:cubicBezTo>
                  <a:pt x="144" y="93"/>
                  <a:pt x="626" y="42"/>
                  <a:pt x="1427" y="46"/>
                </a:cubicBezTo>
                <a:cubicBezTo>
                  <a:pt x="2228" y="50"/>
                  <a:pt x="3321" y="224"/>
                  <a:pt x="4032" y="255"/>
                </a:cubicBezTo>
                <a:cubicBezTo>
                  <a:pt x="4742" y="286"/>
                  <a:pt x="5649" y="91"/>
                  <a:pt x="5767" y="0"/>
                </a:cubicBezTo>
                <a:lnTo>
                  <a:pt x="5767" y="776"/>
                </a:lnTo>
                <a:cubicBezTo>
                  <a:pt x="4948" y="879"/>
                  <a:pt x="4543" y="844"/>
                  <a:pt x="4065" y="831"/>
                </a:cubicBezTo>
                <a:cubicBezTo>
                  <a:pt x="3587" y="818"/>
                  <a:pt x="2973" y="694"/>
                  <a:pt x="1984" y="674"/>
                </a:cubicBezTo>
                <a:cubicBezTo>
                  <a:pt x="995" y="654"/>
                  <a:pt x="28" y="969"/>
                  <a:pt x="14" y="995"/>
                </a:cubicBezTo>
                <a:cubicBezTo>
                  <a:pt x="0" y="1021"/>
                  <a:pt x="6" y="255"/>
                  <a:pt x="6" y="109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" name="Freeform 17"/>
          <p:cNvSpPr>
            <a:spLocks/>
          </p:cNvSpPr>
          <p:nvPr/>
        </p:nvSpPr>
        <p:spPr bwMode="gray">
          <a:xfrm>
            <a:off x="-20638" y="533400"/>
            <a:ext cx="9161463" cy="1006475"/>
          </a:xfrm>
          <a:custGeom>
            <a:avLst/>
            <a:gdLst>
              <a:gd name="T0" fmla="*/ 2147483647 w 5771"/>
              <a:gd name="T1" fmla="*/ 2147483647 h 634"/>
              <a:gd name="T2" fmla="*/ 2147483647 w 5771"/>
              <a:gd name="T3" fmla="*/ 2147483647 h 634"/>
              <a:gd name="T4" fmla="*/ 2147483647 w 5771"/>
              <a:gd name="T5" fmla="*/ 2147483647 h 634"/>
              <a:gd name="T6" fmla="*/ 2147483647 w 5771"/>
              <a:gd name="T7" fmla="*/ 2147483647 h 634"/>
              <a:gd name="T8" fmla="*/ 2147483647 w 5771"/>
              <a:gd name="T9" fmla="*/ 2147483647 h 634"/>
              <a:gd name="T10" fmla="*/ 2147483647 w 5771"/>
              <a:gd name="T11" fmla="*/ 2147483647 h 634"/>
              <a:gd name="T12" fmla="*/ 2147483647 w 5771"/>
              <a:gd name="T13" fmla="*/ 2147483647 h 634"/>
              <a:gd name="T14" fmla="*/ 2147483647 w 5771"/>
              <a:gd name="T15" fmla="*/ 2147483647 h 634"/>
              <a:gd name="T16" fmla="*/ 2147483647 w 5771"/>
              <a:gd name="T17" fmla="*/ 2147483647 h 6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1" h="634">
                <a:moveTo>
                  <a:pt x="20" y="109"/>
                </a:moveTo>
                <a:cubicBezTo>
                  <a:pt x="26" y="109"/>
                  <a:pt x="645" y="0"/>
                  <a:pt x="1442" y="3"/>
                </a:cubicBezTo>
                <a:cubicBezTo>
                  <a:pt x="2239" y="6"/>
                  <a:pt x="3443" y="123"/>
                  <a:pt x="4150" y="148"/>
                </a:cubicBezTo>
                <a:cubicBezTo>
                  <a:pt x="4858" y="173"/>
                  <a:pt x="5633" y="63"/>
                  <a:pt x="5771" y="37"/>
                </a:cubicBezTo>
                <a:lnTo>
                  <a:pt x="5771" y="557"/>
                </a:lnTo>
                <a:cubicBezTo>
                  <a:pt x="4926" y="634"/>
                  <a:pt x="4422" y="612"/>
                  <a:pt x="3942" y="592"/>
                </a:cubicBezTo>
                <a:cubicBezTo>
                  <a:pt x="3463" y="572"/>
                  <a:pt x="2588" y="450"/>
                  <a:pt x="1839" y="456"/>
                </a:cubicBezTo>
                <a:cubicBezTo>
                  <a:pt x="1182" y="455"/>
                  <a:pt x="0" y="618"/>
                  <a:pt x="6" y="620"/>
                </a:cubicBezTo>
                <a:cubicBezTo>
                  <a:pt x="12" y="621"/>
                  <a:pt x="14" y="109"/>
                  <a:pt x="20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9" name="Group 18"/>
          <p:cNvGrpSpPr>
            <a:grpSpLocks/>
          </p:cNvGrpSpPr>
          <p:nvPr/>
        </p:nvGrpSpPr>
        <p:grpSpPr bwMode="auto">
          <a:xfrm>
            <a:off x="7740650" y="347663"/>
            <a:ext cx="387350" cy="366712"/>
            <a:chOff x="4752" y="1200"/>
            <a:chExt cx="288" cy="288"/>
          </a:xfrm>
        </p:grpSpPr>
        <p:sp>
          <p:nvSpPr>
            <p:cNvPr id="1043" name="Oval 19"/>
            <p:cNvSpPr>
              <a:spLocks noChangeArrowheads="1"/>
            </p:cNvSpPr>
            <p:nvPr userDrawn="1"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Oval 20"/>
            <p:cNvSpPr>
              <a:spLocks noChangeArrowheads="1"/>
            </p:cNvSpPr>
            <p:nvPr userDrawn="1"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0" name="Group 21"/>
          <p:cNvGrpSpPr>
            <a:grpSpLocks/>
          </p:cNvGrpSpPr>
          <p:nvPr/>
        </p:nvGrpSpPr>
        <p:grpSpPr bwMode="auto">
          <a:xfrm>
            <a:off x="8153400" y="53975"/>
            <a:ext cx="609600" cy="592138"/>
            <a:chOff x="4992" y="816"/>
            <a:chExt cx="576" cy="576"/>
          </a:xfrm>
        </p:grpSpPr>
        <p:sp>
          <p:nvSpPr>
            <p:cNvPr id="1039" name="Oval 22"/>
            <p:cNvSpPr>
              <a:spLocks noChangeArrowheads="1"/>
            </p:cNvSpPr>
            <p:nvPr userDrawn="1"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1047" name="Oval 23"/>
            <p:cNvSpPr>
              <a:spLocks noChangeArrowheads="1"/>
            </p:cNvSpPr>
            <p:nvPr userDrawn="1"/>
          </p:nvSpPr>
          <p:spPr bwMode="gray">
            <a:xfrm>
              <a:off x="4992" y="912"/>
              <a:ext cx="480" cy="38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1" name="Group 24"/>
          <p:cNvGrpSpPr>
            <a:grpSpLocks/>
          </p:cNvGrpSpPr>
          <p:nvPr/>
        </p:nvGrpSpPr>
        <p:grpSpPr bwMode="auto">
          <a:xfrm>
            <a:off x="171450" y="819150"/>
            <a:ext cx="720725" cy="762000"/>
            <a:chOff x="4992" y="816"/>
            <a:chExt cx="576" cy="576"/>
          </a:xfrm>
        </p:grpSpPr>
        <p:sp>
          <p:nvSpPr>
            <p:cNvPr id="1037" name="Oval 25"/>
            <p:cNvSpPr>
              <a:spLocks noChangeArrowheads="1"/>
            </p:cNvSpPr>
            <p:nvPr userDrawn="1"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/>
            </a:p>
          </p:txBody>
        </p:sp>
        <p:sp>
          <p:nvSpPr>
            <p:cNvPr id="1050" name="Oval 26"/>
            <p:cNvSpPr>
              <a:spLocks noChangeArrowheads="1"/>
            </p:cNvSpPr>
            <p:nvPr userDrawn="1"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B7DC2C3-D16E-4913-8966-7FBF10C0CC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685800"/>
            <a:ext cx="7391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43013" y="3048000"/>
            <a:ext cx="7519987" cy="1012825"/>
          </a:xfrm>
        </p:spPr>
        <p:txBody>
          <a:bodyPr/>
          <a:lstStyle/>
          <a:p>
            <a:pPr eaLnBrk="1" hangingPunct="1"/>
            <a:r>
              <a:rPr lang="en-US" altLang="en-US" sz="3600" dirty="0" smtClean="0"/>
              <a:t>SỬA CHỮA NGUỒN</a:t>
            </a:r>
            <a:endParaRPr lang="en-US" altLang="en-US" sz="3600" dirty="0" smtClean="0"/>
          </a:p>
        </p:txBody>
      </p:sp>
      <p:pic>
        <p:nvPicPr>
          <p:cNvPr id="3075" name="Picture 0" descr="HuyHieuTruong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111" y="152400"/>
            <a:ext cx="2607777" cy="2590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2133600" y="152400"/>
            <a:ext cx="66294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s-ES" altLang="en-US">
                <a:solidFill>
                  <a:srgbClr val="FF0000"/>
                </a:solidFill>
              </a:rPr>
              <a:t>ỦY BAN NHÂN DÂN THÀNH PHỐ HỒ CHÍ MINH</a:t>
            </a:r>
            <a:r>
              <a:rPr lang="en-US" altLang="en-US">
                <a:solidFill>
                  <a:srgbClr val="FF0000"/>
                </a:solidFill>
              </a:rPr>
              <a:t/>
            </a:r>
            <a:br>
              <a:rPr lang="en-US" altLang="en-US">
                <a:solidFill>
                  <a:srgbClr val="FF0000"/>
                </a:solidFill>
              </a:rPr>
            </a:br>
            <a:r>
              <a:rPr lang="en-US" altLang="en-US">
                <a:solidFill>
                  <a:srgbClr val="FF0000"/>
                </a:solidFill>
              </a:rPr>
              <a:t>TRƯỜNG CAO ĐẲNG KỸ THUẬT LÝ TỰ TRỌNG TP.HCM</a:t>
            </a:r>
          </a:p>
        </p:txBody>
      </p:sp>
      <p:sp>
        <p:nvSpPr>
          <p:cNvPr id="3077" name="Rectangle 6"/>
          <p:cNvSpPr>
            <a:spLocks noChangeArrowheads="1"/>
          </p:cNvSpPr>
          <p:nvPr/>
        </p:nvSpPr>
        <p:spPr bwMode="auto">
          <a:xfrm>
            <a:off x="1524000" y="5486400"/>
            <a:ext cx="32623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b="1"/>
              <a:t>Trình bày: Nguyễn Văn Đôn</a:t>
            </a:r>
            <a:r>
              <a:rPr lang="en-US" alt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593850" y="654050"/>
            <a:ext cx="5715000" cy="563563"/>
          </a:xfrm>
        </p:spPr>
        <p:txBody>
          <a:bodyPr/>
          <a:lstStyle/>
          <a:p>
            <a:pPr algn="l" eaLnBrk="1" hangingPunct="1"/>
            <a:r>
              <a:rPr lang="en-US" altLang="en-US" sz="3200" dirty="0" err="1" smtClean="0"/>
              <a:t>Quản</a:t>
            </a:r>
            <a:r>
              <a:rPr lang="en-US" altLang="en-US" sz="3200" dirty="0" smtClean="0"/>
              <a:t> </a:t>
            </a:r>
            <a:r>
              <a:rPr lang="en-US" altLang="en-US" sz="3200" dirty="0" err="1" smtClean="0"/>
              <a:t>lý</a:t>
            </a:r>
            <a:r>
              <a:rPr lang="en-US" altLang="en-US" sz="3200" dirty="0" smtClean="0"/>
              <a:t> CPU</a:t>
            </a:r>
          </a:p>
        </p:txBody>
      </p:sp>
      <p:grpSp>
        <p:nvGrpSpPr>
          <p:cNvPr id="4099" name="Group 3"/>
          <p:cNvGrpSpPr>
            <a:grpSpLocks/>
          </p:cNvGrpSpPr>
          <p:nvPr/>
        </p:nvGrpSpPr>
        <p:grpSpPr bwMode="auto">
          <a:xfrm>
            <a:off x="685800" y="1981200"/>
            <a:ext cx="762000" cy="665163"/>
            <a:chOff x="1110" y="2656"/>
            <a:chExt cx="1549" cy="1351"/>
          </a:xfrm>
        </p:grpSpPr>
        <p:sp>
          <p:nvSpPr>
            <p:cNvPr id="4132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133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0966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4100" name="Group 7"/>
          <p:cNvGrpSpPr>
            <a:grpSpLocks/>
          </p:cNvGrpSpPr>
          <p:nvPr/>
        </p:nvGrpSpPr>
        <p:grpSpPr bwMode="auto">
          <a:xfrm>
            <a:off x="685800" y="2895600"/>
            <a:ext cx="762000" cy="665163"/>
            <a:chOff x="3174" y="2656"/>
            <a:chExt cx="1549" cy="1351"/>
          </a:xfrm>
        </p:grpSpPr>
        <p:sp>
          <p:nvSpPr>
            <p:cNvPr id="4129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130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0970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01" name="Line 11"/>
          <p:cNvSpPr>
            <a:spLocks noChangeShapeType="1"/>
          </p:cNvSpPr>
          <p:nvPr/>
        </p:nvSpPr>
        <p:spPr bwMode="auto">
          <a:xfrm flipV="1">
            <a:off x="1295400" y="2543175"/>
            <a:ext cx="7391400" cy="47625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2" name="Text Box 12"/>
          <p:cNvSpPr txBox="1">
            <a:spLocks noChangeArrowheads="1"/>
          </p:cNvSpPr>
          <p:nvPr/>
        </p:nvSpPr>
        <p:spPr bwMode="auto">
          <a:xfrm>
            <a:off x="1600200" y="2057400"/>
            <a:ext cx="41148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/>
            <a:r>
              <a:rPr lang="en-US" altLang="en-US" sz="2400" dirty="0"/>
              <a:t>CPU </a:t>
            </a:r>
            <a:r>
              <a:rPr lang="en-US" altLang="en-US" sz="2400" dirty="0" err="1"/>
              <a:t>hỗ</a:t>
            </a:r>
            <a:r>
              <a:rPr lang="en-US" altLang="en-US" sz="2400" dirty="0"/>
              <a:t> </a:t>
            </a:r>
            <a:r>
              <a:rPr lang="en-US" altLang="en-US" sz="2400" dirty="0" err="1"/>
              <a:t>trợ</a:t>
            </a:r>
            <a:r>
              <a:rPr lang="en-US" altLang="en-US" sz="2400" dirty="0"/>
              <a:t> </a:t>
            </a:r>
            <a:r>
              <a:rPr lang="en-US" altLang="en-US" sz="2400" dirty="0" err="1"/>
              <a:t>ảo</a:t>
            </a:r>
            <a:r>
              <a:rPr lang="en-US" altLang="en-US" sz="2400" dirty="0"/>
              <a:t> </a:t>
            </a:r>
            <a:r>
              <a:rPr lang="en-US" altLang="en-US" sz="2400" dirty="0" err="1"/>
              <a:t>hóa</a:t>
            </a:r>
            <a:endParaRPr lang="en-US" altLang="en-US" sz="2400" dirty="0"/>
          </a:p>
        </p:txBody>
      </p:sp>
      <p:sp>
        <p:nvSpPr>
          <p:cNvPr id="4103" name="Text Box 13"/>
          <p:cNvSpPr txBox="1">
            <a:spLocks noChangeArrowheads="1"/>
          </p:cNvSpPr>
          <p:nvPr/>
        </p:nvSpPr>
        <p:spPr bwMode="gray">
          <a:xfrm>
            <a:off x="882650" y="207962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4104" name="Line 14"/>
          <p:cNvSpPr>
            <a:spLocks noChangeShapeType="1"/>
          </p:cNvSpPr>
          <p:nvPr/>
        </p:nvSpPr>
        <p:spPr bwMode="auto">
          <a:xfrm>
            <a:off x="1295400" y="3505200"/>
            <a:ext cx="73914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05" name="Text Box 15"/>
          <p:cNvSpPr txBox="1">
            <a:spLocks noChangeArrowheads="1"/>
          </p:cNvSpPr>
          <p:nvPr/>
        </p:nvSpPr>
        <p:spPr bwMode="auto">
          <a:xfrm>
            <a:off x="1600200" y="2971800"/>
            <a:ext cx="5638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/>
            <a:r>
              <a:rPr lang="en-US" altLang="en-US" sz="2400"/>
              <a:t>Điều chỉnh người dùng và môi trường</a:t>
            </a:r>
          </a:p>
        </p:txBody>
      </p:sp>
      <p:sp>
        <p:nvSpPr>
          <p:cNvPr id="4106" name="Text Box 16"/>
          <p:cNvSpPr txBox="1">
            <a:spLocks noChangeArrowheads="1"/>
          </p:cNvSpPr>
          <p:nvPr/>
        </p:nvSpPr>
        <p:spPr bwMode="gray">
          <a:xfrm>
            <a:off x="882650" y="299402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>
                <a:solidFill>
                  <a:schemeClr val="bg1"/>
                </a:solidFill>
              </a:rPr>
              <a:t>2</a:t>
            </a:r>
          </a:p>
        </p:txBody>
      </p:sp>
      <p:grpSp>
        <p:nvGrpSpPr>
          <p:cNvPr id="4107" name="Group 17"/>
          <p:cNvGrpSpPr>
            <a:grpSpLocks/>
          </p:cNvGrpSpPr>
          <p:nvPr/>
        </p:nvGrpSpPr>
        <p:grpSpPr bwMode="auto">
          <a:xfrm>
            <a:off x="685800" y="3787775"/>
            <a:ext cx="762000" cy="665163"/>
            <a:chOff x="1110" y="2656"/>
            <a:chExt cx="1549" cy="1351"/>
          </a:xfrm>
        </p:grpSpPr>
        <p:sp>
          <p:nvSpPr>
            <p:cNvPr id="4126" name="AutoShape 18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127" name="AutoShape 19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0980" name="AutoShape 20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4108" name="Group 21"/>
          <p:cNvGrpSpPr>
            <a:grpSpLocks/>
          </p:cNvGrpSpPr>
          <p:nvPr/>
        </p:nvGrpSpPr>
        <p:grpSpPr bwMode="auto">
          <a:xfrm>
            <a:off x="685800" y="4724400"/>
            <a:ext cx="762000" cy="665163"/>
            <a:chOff x="3174" y="2656"/>
            <a:chExt cx="1549" cy="1351"/>
          </a:xfrm>
        </p:grpSpPr>
        <p:sp>
          <p:nvSpPr>
            <p:cNvPr id="4123" name="AutoShape 22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124" name="AutoShape 23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0984" name="AutoShape 24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09" name="Line 25"/>
          <p:cNvSpPr>
            <a:spLocks noChangeShapeType="1"/>
          </p:cNvSpPr>
          <p:nvPr/>
        </p:nvSpPr>
        <p:spPr bwMode="auto">
          <a:xfrm>
            <a:off x="1295400" y="4397375"/>
            <a:ext cx="73914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10" name="Text Box 26"/>
          <p:cNvSpPr txBox="1">
            <a:spLocks noChangeArrowheads="1"/>
          </p:cNvSpPr>
          <p:nvPr/>
        </p:nvSpPr>
        <p:spPr bwMode="auto">
          <a:xfrm>
            <a:off x="1600200" y="3886200"/>
            <a:ext cx="4419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2400"/>
              <a:t>Sử dụng hệ thống log file</a:t>
            </a:r>
          </a:p>
        </p:txBody>
      </p:sp>
      <p:sp>
        <p:nvSpPr>
          <p:cNvPr id="4111" name="Text Box 27"/>
          <p:cNvSpPr txBox="1">
            <a:spLocks noChangeArrowheads="1"/>
          </p:cNvSpPr>
          <p:nvPr/>
        </p:nvSpPr>
        <p:spPr bwMode="gray">
          <a:xfrm>
            <a:off x="882650" y="3886200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112" name="Line 28"/>
          <p:cNvSpPr>
            <a:spLocks noChangeShapeType="1"/>
          </p:cNvSpPr>
          <p:nvPr/>
        </p:nvSpPr>
        <p:spPr bwMode="auto">
          <a:xfrm>
            <a:off x="1295400" y="5334000"/>
            <a:ext cx="73914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13" name="Text Box 29"/>
          <p:cNvSpPr txBox="1">
            <a:spLocks noChangeArrowheads="1"/>
          </p:cNvSpPr>
          <p:nvPr/>
        </p:nvSpPr>
        <p:spPr bwMode="auto">
          <a:xfrm>
            <a:off x="1622425" y="4795838"/>
            <a:ext cx="4016375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2400"/>
              <a:t>Bảo trì hệ thống thời gian</a:t>
            </a:r>
          </a:p>
        </p:txBody>
      </p:sp>
      <p:sp>
        <p:nvSpPr>
          <p:cNvPr id="4114" name="Text Box 30"/>
          <p:cNvSpPr txBox="1">
            <a:spLocks noChangeArrowheads="1"/>
          </p:cNvSpPr>
          <p:nvPr/>
        </p:nvSpPr>
        <p:spPr bwMode="gray">
          <a:xfrm>
            <a:off x="882650" y="4822825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4115" name="Rectangle 31"/>
          <p:cNvSpPr>
            <a:spLocks noChangeArrowheads="1"/>
          </p:cNvSpPr>
          <p:nvPr/>
        </p:nvSpPr>
        <p:spPr bwMode="auto">
          <a:xfrm>
            <a:off x="330200" y="936625"/>
            <a:ext cx="35560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</a:t>
            </a:r>
          </a:p>
        </p:txBody>
      </p:sp>
      <p:grpSp>
        <p:nvGrpSpPr>
          <p:cNvPr id="4116" name="Group 17"/>
          <p:cNvGrpSpPr>
            <a:grpSpLocks/>
          </p:cNvGrpSpPr>
          <p:nvPr/>
        </p:nvGrpSpPr>
        <p:grpSpPr bwMode="auto">
          <a:xfrm>
            <a:off x="685800" y="5583238"/>
            <a:ext cx="762000" cy="665162"/>
            <a:chOff x="1110" y="2656"/>
            <a:chExt cx="1549" cy="1351"/>
          </a:xfrm>
        </p:grpSpPr>
        <p:sp>
          <p:nvSpPr>
            <p:cNvPr id="4120" name="AutoShape 18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C0C0C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121" name="AutoShape 19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altLang="en-US"/>
            </a:p>
          </p:txBody>
        </p:sp>
        <p:sp>
          <p:nvSpPr>
            <p:cNvPr id="42" name="AutoShape 20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chemeClr val="folHlink">
                    <a:gamma/>
                    <a:shade val="46275"/>
                    <a:invGamma/>
                  </a:schemeClr>
                </a:gs>
                <a:gs pos="100000">
                  <a:schemeClr val="folHlink"/>
                </a:gs>
              </a:gsLst>
              <a:lin ang="27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4117" name="Line 25"/>
          <p:cNvSpPr>
            <a:spLocks noChangeShapeType="1"/>
          </p:cNvSpPr>
          <p:nvPr/>
        </p:nvSpPr>
        <p:spPr bwMode="auto">
          <a:xfrm>
            <a:off x="1295400" y="6192838"/>
            <a:ext cx="7391400" cy="0"/>
          </a:xfrm>
          <a:prstGeom prst="line">
            <a:avLst/>
          </a:prstGeom>
          <a:noFill/>
          <a:ln w="25400">
            <a:solidFill>
              <a:srgbClr val="C0C0C0"/>
            </a:solidFill>
            <a:prstDash val="sysDot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18" name="Text Box 26"/>
          <p:cNvSpPr txBox="1">
            <a:spLocks noChangeArrowheads="1"/>
          </p:cNvSpPr>
          <p:nvPr/>
        </p:nvSpPr>
        <p:spPr bwMode="auto">
          <a:xfrm>
            <a:off x="1600200" y="5681663"/>
            <a:ext cx="1695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altLang="en-US" sz="2400"/>
              <a:t>Lập lịch</a:t>
            </a:r>
          </a:p>
        </p:txBody>
      </p:sp>
      <p:sp>
        <p:nvSpPr>
          <p:cNvPr id="4119" name="Text Box 27"/>
          <p:cNvSpPr txBox="1">
            <a:spLocks noChangeArrowheads="1"/>
          </p:cNvSpPr>
          <p:nvPr/>
        </p:nvSpPr>
        <p:spPr bwMode="gray">
          <a:xfrm>
            <a:off x="882650" y="5681663"/>
            <a:ext cx="3540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0" hangingPunct="0"/>
            <a:r>
              <a:rPr lang="en-US" altLang="en-US" sz="2400" b="1">
                <a:solidFill>
                  <a:schemeClr val="bg1"/>
                </a:solidFill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1593850" y="654050"/>
            <a:ext cx="5715000" cy="563563"/>
          </a:xfrm>
        </p:spPr>
        <p:txBody>
          <a:bodyPr/>
          <a:lstStyle/>
          <a:p>
            <a:pPr algn="l" eaLnBrk="1" hangingPunct="1"/>
            <a:r>
              <a:rPr lang="en-US" altLang="en-US" sz="3200" dirty="0" err="1" smtClean="0"/>
              <a:t>Kiểm</a:t>
            </a:r>
            <a:r>
              <a:rPr lang="en-US" altLang="en-US" sz="3200" dirty="0" smtClean="0"/>
              <a:t> </a:t>
            </a:r>
            <a:r>
              <a:rPr lang="en-US" altLang="en-US" sz="3200" dirty="0" err="1" smtClean="0"/>
              <a:t>tra</a:t>
            </a:r>
            <a:endParaRPr lang="en-US" altLang="en-US" sz="3200" dirty="0" smtClean="0"/>
          </a:p>
        </p:txBody>
      </p:sp>
      <p:sp>
        <p:nvSpPr>
          <p:cNvPr id="5" name="Text Box 15"/>
          <p:cNvSpPr txBox="1">
            <a:spLocks noChangeArrowheads="1"/>
          </p:cNvSpPr>
          <p:nvPr/>
        </p:nvSpPr>
        <p:spPr bwMode="auto">
          <a:xfrm>
            <a:off x="380999" y="1636497"/>
            <a:ext cx="857726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dirty="0" smtClean="0"/>
              <a:t>M</a:t>
            </a:r>
            <a:r>
              <a:rPr lang="vi-VN" dirty="0" smtClean="0"/>
              <a:t>àu </a:t>
            </a:r>
            <a:r>
              <a:rPr lang="vi-VN" dirty="0"/>
              <a:t>tím </a:t>
            </a:r>
            <a:r>
              <a:rPr lang="vi-VN" dirty="0" smtClean="0"/>
              <a:t>5V </a:t>
            </a:r>
            <a:r>
              <a:rPr lang="vi-VN" dirty="0"/>
              <a:t>và </a:t>
            </a:r>
            <a:r>
              <a:rPr lang="vi-VN" dirty="0" smtClean="0"/>
              <a:t>xanh </a:t>
            </a:r>
            <a:r>
              <a:rPr lang="vi-VN" dirty="0"/>
              <a:t>lá ở mức cao (2.2V - 5V). Lúc này nguồn đã họat động ở chế độ Stand </a:t>
            </a:r>
            <a:r>
              <a:rPr lang="vi-VN" dirty="0" smtClean="0"/>
              <a:t>By</a:t>
            </a:r>
            <a:endParaRPr 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vi-VN" dirty="0"/>
              <a:t>Để kích cho nguồn chạy ta lấy đường màu xanh lá này chập với 1 đường màu đen (</a:t>
            </a:r>
            <a:r>
              <a:rPr lang="vi-VN" dirty="0" smtClean="0"/>
              <a:t>0V)</a:t>
            </a:r>
            <a:r>
              <a:rPr lang="en-US" dirty="0" smtClean="0"/>
              <a:t>, </a:t>
            </a:r>
            <a:r>
              <a:rPr lang="en-US" dirty="0" err="1" smtClean="0"/>
              <a:t>quạt</a:t>
            </a:r>
            <a:r>
              <a:rPr lang="en-US" dirty="0" smtClean="0"/>
              <a:t> quay</a:t>
            </a:r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dirty="0" err="1" smtClean="0"/>
              <a:t>Xem</a:t>
            </a:r>
            <a:r>
              <a:rPr lang="en-US" dirty="0" smtClean="0"/>
              <a:t> </a:t>
            </a:r>
            <a:r>
              <a:rPr lang="vi-VN" dirty="0" smtClean="0"/>
              <a:t>nguồn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vi-VN" dirty="0" smtClean="0"/>
              <a:t>ng</a:t>
            </a:r>
            <a:r>
              <a:rPr lang="en-US" dirty="0" err="1" smtClean="0"/>
              <a:t>ậm</a:t>
            </a:r>
            <a:r>
              <a:rPr lang="vi-VN" dirty="0" smtClean="0"/>
              <a:t> </a:t>
            </a:r>
            <a:r>
              <a:rPr lang="vi-VN" dirty="0"/>
              <a:t>điện </a:t>
            </a:r>
            <a:r>
              <a:rPr lang="en-US" dirty="0" smtClean="0"/>
              <a:t>hay </a:t>
            </a:r>
            <a:r>
              <a:rPr lang="en-US" dirty="0" err="1" smtClean="0"/>
              <a:t>không</a:t>
            </a:r>
            <a:r>
              <a:rPr lang="en-US" dirty="0" smtClean="0"/>
              <a:t>: </a:t>
            </a:r>
            <a:r>
              <a:rPr lang="en-US" dirty="0" err="1" smtClean="0"/>
              <a:t>rút</a:t>
            </a:r>
            <a:r>
              <a:rPr lang="en-US" dirty="0" smtClean="0"/>
              <a:t> </a:t>
            </a:r>
            <a:r>
              <a:rPr lang="en-US" dirty="0" err="1" smtClean="0"/>
              <a:t>dây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, </a:t>
            </a:r>
            <a:r>
              <a:rPr lang="en-US" dirty="0" err="1" smtClean="0"/>
              <a:t>thậm</a:t>
            </a:r>
            <a:r>
              <a:rPr lang="en-US" dirty="0" smtClean="0"/>
              <a:t> </a:t>
            </a:r>
            <a:r>
              <a:rPr lang="en-US" dirty="0" err="1" smtClean="0"/>
              <a:t>chí</a:t>
            </a:r>
            <a:r>
              <a:rPr lang="en-US" dirty="0" smtClean="0"/>
              <a:t> </a:t>
            </a:r>
            <a:r>
              <a:rPr lang="en-US" dirty="0" err="1" smtClean="0"/>
              <a:t>rút</a:t>
            </a:r>
            <a:r>
              <a:rPr lang="en-US" dirty="0" smtClean="0"/>
              <a:t> socket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trên</a:t>
            </a:r>
            <a:r>
              <a:rPr lang="en-US" dirty="0" smtClean="0"/>
              <a:t> main (</a:t>
            </a: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 smtClean="0"/>
              <a:t>khu</a:t>
            </a:r>
            <a:r>
              <a:rPr lang="en-US" dirty="0" smtClean="0"/>
              <a:t> </a:t>
            </a:r>
            <a:r>
              <a:rPr lang="en-US" dirty="0" err="1" smtClean="0"/>
              <a:t>vực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ổn</a:t>
            </a:r>
            <a:r>
              <a:rPr lang="en-US" dirty="0" smtClean="0"/>
              <a:t> </a:t>
            </a:r>
            <a:r>
              <a:rPr lang="en-US" dirty="0" err="1" smtClean="0"/>
              <a:t>định</a:t>
            </a:r>
            <a:r>
              <a:rPr lang="en-US" dirty="0" smtClean="0"/>
              <a:t> </a:t>
            </a:r>
            <a:r>
              <a:rPr lang="en-US" dirty="0" err="1" smtClean="0"/>
              <a:t>thì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vi-VN" dirty="0" smtClean="0"/>
              <a:t>cho </a:t>
            </a:r>
            <a:r>
              <a:rPr lang="vi-VN" dirty="0"/>
              <a:t>máy Stand </a:t>
            </a:r>
            <a:r>
              <a:rPr lang="vi-VN" dirty="0" smtClean="0"/>
              <a:t>by</a:t>
            </a:r>
            <a:r>
              <a:rPr lang="en-US" dirty="0" smtClean="0"/>
              <a:t> </a:t>
            </a:r>
            <a:r>
              <a:rPr lang="en-US" dirty="0" err="1" smtClean="0"/>
              <a:t>mà</a:t>
            </a:r>
            <a:r>
              <a:rPr lang="en-US" dirty="0" smtClean="0"/>
              <a:t> </a:t>
            </a:r>
            <a:r>
              <a:rPr lang="en-US" dirty="0" err="1" smtClean="0"/>
              <a:t>rút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)</a:t>
            </a:r>
            <a:endParaRPr lang="en-US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72390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thành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phần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trong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hạ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tầng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vSphere</a:t>
            </a:r>
            <a:endParaRPr lang="en-US" altLang="en-US" sz="2800" dirty="0" smtClean="0"/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380999" y="1636497"/>
            <a:ext cx="857726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Host (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)</a:t>
            </a:r>
            <a:r>
              <a:rPr lang="vi-VN" altLang="en-US" dirty="0" smtClean="0"/>
              <a:t> 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smtClean="0"/>
              <a:t>VI Client </a:t>
            </a:r>
            <a:r>
              <a:rPr lang="en-US" altLang="en-US" dirty="0" err="1" smtClean="0"/>
              <a:t>xuất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2 </a:t>
            </a:r>
            <a:r>
              <a:rPr lang="en-US" altLang="en-US" dirty="0" err="1" smtClean="0"/>
              <a:t>lần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vì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download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ESXi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lớp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tài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nguyên</a:t>
            </a:r>
            <a:r>
              <a:rPr lang="en-US" altLang="en-US" dirty="0" smtClean="0"/>
              <a:t> CPU, RAM, Storage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Network </a:t>
            </a:r>
            <a:r>
              <a:rPr lang="en-US" altLang="en-US" dirty="0" err="1" smtClean="0"/>
              <a:t>cung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VM</a:t>
            </a:r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tâm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nó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thực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năng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mở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rộng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DRS, HA, </a:t>
            </a:r>
            <a:r>
              <a:rPr lang="en-US" altLang="en-US" dirty="0" err="1" smtClean="0"/>
              <a:t>vMotion</a:t>
            </a:r>
            <a:endParaRPr lang="en-US" altLang="en-US" dirty="0" smtClean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</p:spTree>
    <p:extLst>
      <p:ext uri="{BB962C8B-B14F-4D97-AF65-F5344CB8AC3E}">
        <p14:creationId xmlns:p14="http://schemas.microsoft.com/office/powerpoint/2010/main" val="10711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72390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thành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phần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trong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hạ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tầng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vSphere</a:t>
            </a:r>
            <a:endParaRPr lang="en-US" altLang="en-US" sz="2800" dirty="0" smtClean="0"/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380999" y="1636497"/>
            <a:ext cx="857726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Host (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)</a:t>
            </a:r>
            <a:r>
              <a:rPr lang="vi-VN" altLang="en-US" dirty="0" smtClean="0"/>
              <a:t> 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smtClean="0"/>
              <a:t>VI Client </a:t>
            </a:r>
            <a:r>
              <a:rPr lang="en-US" altLang="en-US" dirty="0" err="1" smtClean="0"/>
              <a:t>xuất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2 </a:t>
            </a:r>
            <a:r>
              <a:rPr lang="en-US" altLang="en-US" dirty="0" err="1" smtClean="0"/>
              <a:t>lần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vì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download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ESXi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lớp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tài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nguyên</a:t>
            </a:r>
            <a:r>
              <a:rPr lang="en-US" altLang="en-US" dirty="0" smtClean="0"/>
              <a:t> CPU, RAM, Storage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Network </a:t>
            </a:r>
            <a:r>
              <a:rPr lang="en-US" altLang="en-US" dirty="0" err="1" smtClean="0"/>
              <a:t>cung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VM</a:t>
            </a:r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tâm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nó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thực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năng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mở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rộng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DRS, HA, </a:t>
            </a:r>
            <a:r>
              <a:rPr lang="en-US" altLang="en-US" dirty="0" err="1" smtClean="0"/>
              <a:t>vMotion</a:t>
            </a:r>
            <a:endParaRPr lang="en-US" altLang="en-US" dirty="0" smtClean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</p:spTree>
    <p:extLst>
      <p:ext uri="{BB962C8B-B14F-4D97-AF65-F5344CB8AC3E}">
        <p14:creationId xmlns:p14="http://schemas.microsoft.com/office/powerpoint/2010/main" val="251462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72390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Các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thành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phần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trong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hạ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tầng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vSphere</a:t>
            </a:r>
            <a:endParaRPr lang="en-US" altLang="en-US" sz="2800" dirty="0" smtClean="0"/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380999" y="1636497"/>
            <a:ext cx="857726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Một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nhiều</a:t>
            </a:r>
            <a:r>
              <a:rPr lang="en-US" altLang="en-US" dirty="0" smtClean="0"/>
              <a:t> Host (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)</a:t>
            </a:r>
            <a:r>
              <a:rPr lang="vi-VN" altLang="en-US" dirty="0" smtClean="0"/>
              <a:t> 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smtClean="0"/>
              <a:t>VI Client </a:t>
            </a:r>
            <a:r>
              <a:rPr lang="en-US" altLang="en-US" dirty="0" err="1" smtClean="0"/>
              <a:t>xuất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2 </a:t>
            </a:r>
            <a:r>
              <a:rPr lang="en-US" altLang="en-US" dirty="0" err="1" smtClean="0"/>
              <a:t>lần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vì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thể</a:t>
            </a:r>
            <a:r>
              <a:rPr lang="en-US" altLang="en-US" dirty="0" smtClean="0"/>
              <a:t> download </a:t>
            </a:r>
            <a:r>
              <a:rPr lang="en-US" altLang="en-US" dirty="0" err="1" smtClean="0"/>
              <a:t>từ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hoặc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endParaRPr lang="en-US" altLang="en-US" dirty="0" smtClean="0"/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ESXi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lớp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ảo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hóa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tài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nguyên</a:t>
            </a:r>
            <a:r>
              <a:rPr lang="en-US" altLang="en-US" dirty="0" smtClean="0"/>
              <a:t> CPU, RAM, Storage </a:t>
            </a:r>
            <a:r>
              <a:rPr lang="en-US" altLang="en-US" dirty="0" err="1" smtClean="0"/>
              <a:t>và</a:t>
            </a:r>
            <a:r>
              <a:rPr lang="en-US" altLang="en-US" dirty="0" smtClean="0"/>
              <a:t> Network </a:t>
            </a:r>
            <a:r>
              <a:rPr lang="en-US" altLang="en-US" dirty="0" err="1" smtClean="0"/>
              <a:t>cung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cấp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VM</a:t>
            </a:r>
          </a:p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en-US" altLang="en-US" dirty="0" err="1" smtClean="0"/>
              <a:t>vCenter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là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trung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tâm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quản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lý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ESXi</a:t>
            </a:r>
            <a:r>
              <a:rPr lang="en-US" altLang="en-US" dirty="0" smtClean="0"/>
              <a:t>, </a:t>
            </a:r>
            <a:r>
              <a:rPr lang="en-US" altLang="en-US" dirty="0" err="1" smtClean="0"/>
              <a:t>nó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cho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phép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thực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hiện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các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tính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năng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mở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rộng</a:t>
            </a:r>
            <a:r>
              <a:rPr lang="en-US" altLang="en-US" dirty="0" smtClean="0"/>
              <a:t> </a:t>
            </a:r>
            <a:r>
              <a:rPr lang="en-US" altLang="en-US" dirty="0" err="1" smtClean="0"/>
              <a:t>như</a:t>
            </a:r>
            <a:r>
              <a:rPr lang="en-US" altLang="en-US" dirty="0" smtClean="0"/>
              <a:t> DRS, HA, </a:t>
            </a:r>
            <a:r>
              <a:rPr lang="en-US" altLang="en-US" dirty="0" err="1" smtClean="0"/>
              <a:t>vMotion</a:t>
            </a:r>
            <a:endParaRPr lang="en-US" altLang="en-US" dirty="0" smtClean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</p:spTree>
    <p:extLst>
      <p:ext uri="{BB962C8B-B14F-4D97-AF65-F5344CB8AC3E}">
        <p14:creationId xmlns:p14="http://schemas.microsoft.com/office/powerpoint/2010/main" val="2514629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57150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Kiểm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tra</a:t>
            </a:r>
            <a:r>
              <a:rPr lang="en-US" altLang="en-US" sz="2800" dirty="0" smtClean="0"/>
              <a:t> CPU </a:t>
            </a:r>
            <a:r>
              <a:rPr lang="en-US" altLang="en-US" sz="2800" dirty="0" err="1" smtClean="0"/>
              <a:t>hỗ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trợ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endParaRPr lang="en-US" altLang="en-US" sz="2800" dirty="0" smtClean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600200"/>
            <a:ext cx="6935788" cy="5042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695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5867400" cy="563563"/>
          </a:xfrm>
        </p:spPr>
        <p:txBody>
          <a:bodyPr/>
          <a:lstStyle/>
          <a:p>
            <a:pPr eaLnBrk="1" hangingPunct="1"/>
            <a:r>
              <a:rPr lang="en-US" altLang="en-US" sz="2800" dirty="0" smtClean="0"/>
              <a:t>CPU Intel </a:t>
            </a:r>
            <a:r>
              <a:rPr lang="en-US" altLang="en-US" sz="2800" dirty="0" err="1" smtClean="0"/>
              <a:t>hỗ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trợ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công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nghệ</a:t>
            </a:r>
            <a:r>
              <a:rPr lang="en-US" altLang="en-US" sz="2800" dirty="0" smtClean="0"/>
              <a:t> VT-x</a:t>
            </a:r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531812" y="4601704"/>
            <a:ext cx="8577263" cy="1951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vi-VN" altLang="en-US" dirty="0"/>
              <a:t>hầu hết các CPU Sandy Bridge và Ivy Bridge ra mắt gần đây đều hỗ trợ chức năng ảo hóa VT-x từ Intel</a:t>
            </a:r>
            <a:endParaRPr lang="en-US" altLang="en-US" dirty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171" y="1433312"/>
            <a:ext cx="7297813" cy="316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695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51054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Kỹ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thuật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hãng</a:t>
            </a:r>
            <a:r>
              <a:rPr lang="en-US" altLang="en-US" sz="2800" dirty="0" smtClean="0"/>
              <a:t> Intel</a:t>
            </a:r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22" y="1740784"/>
            <a:ext cx="8803952" cy="4279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695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61722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Bật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tính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năng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chip Intel</a:t>
            </a:r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809750"/>
            <a:ext cx="8551657" cy="4514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1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69342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Bật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tính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năng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trên</a:t>
            </a:r>
            <a:r>
              <a:rPr lang="en-US" altLang="en-US" sz="2800" dirty="0" smtClean="0"/>
              <a:t> Windows 10</a:t>
            </a:r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75" y="1295400"/>
            <a:ext cx="7760825" cy="5553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8463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4495800" cy="563563"/>
          </a:xfrm>
        </p:spPr>
        <p:txBody>
          <a:bodyPr/>
          <a:lstStyle/>
          <a:p>
            <a:pPr eaLnBrk="1" hangingPunct="1"/>
            <a:r>
              <a:rPr lang="en-US" altLang="en-US" sz="2800" dirty="0"/>
              <a:t>CPU </a:t>
            </a:r>
            <a:r>
              <a:rPr lang="en-US" altLang="en-US" sz="2800" dirty="0" err="1"/>
              <a:t>hỗ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trợ</a:t>
            </a:r>
            <a:r>
              <a:rPr lang="en-US" altLang="en-US" sz="2800" dirty="0"/>
              <a:t> </a:t>
            </a:r>
            <a:r>
              <a:rPr lang="en-US" altLang="en-US" sz="2800" dirty="0" err="1"/>
              <a:t>ảo</a:t>
            </a:r>
            <a:r>
              <a:rPr lang="en-US" altLang="en-US" sz="2800" dirty="0"/>
              <a:t> </a:t>
            </a:r>
            <a:r>
              <a:rPr lang="en-US" altLang="en-US" sz="2800" dirty="0" err="1"/>
              <a:t>hóa</a:t>
            </a:r>
            <a:endParaRPr lang="en-US" altLang="en-US" sz="2800" dirty="0" smtClean="0"/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282384" y="3886200"/>
            <a:ext cx="857726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vi-VN" altLang="en-US" sz="2400" dirty="0"/>
              <a:t>VT có những tập lệnh phụ có tên gọi Virtual Machine Extension hoặc </a:t>
            </a:r>
            <a:r>
              <a:rPr lang="vi-VN" altLang="en-US" sz="2400" dirty="0" smtClean="0"/>
              <a:t>VMX.</a:t>
            </a:r>
            <a:r>
              <a:rPr lang="en-US" altLang="en-US" sz="2400" dirty="0" smtClean="0"/>
              <a:t> </a:t>
            </a:r>
            <a:r>
              <a:rPr lang="vi-VN" altLang="en-US" sz="2400" dirty="0" smtClean="0"/>
              <a:t>VMX </a:t>
            </a:r>
            <a:r>
              <a:rPr lang="vi-VN" altLang="en-US" sz="2400" dirty="0"/>
              <a:t>có 10 lệnh mới chuyên dùng cho ảo hóa trong CPU bao </a:t>
            </a:r>
            <a:r>
              <a:rPr lang="vi-VN" altLang="en-US" sz="2400" dirty="0" smtClean="0"/>
              <a:t>gồm: VMPTRLD, VMPTRST, VMCLEAR, VMREAD, VMWRITE, VMCALL</a:t>
            </a:r>
            <a:r>
              <a:rPr lang="en-US" altLang="en-US" sz="2400" dirty="0" smtClean="0"/>
              <a:t>, </a:t>
            </a:r>
            <a:r>
              <a:rPr lang="vi-VN" altLang="en-US" sz="2400" dirty="0" smtClean="0"/>
              <a:t>VMLAUNCH </a:t>
            </a:r>
            <a:r>
              <a:rPr lang="vi-VN" altLang="en-US" sz="2400" dirty="0"/>
              <a:t>, </a:t>
            </a:r>
            <a:r>
              <a:rPr lang="vi-VN" altLang="en-US" sz="2400" dirty="0" smtClean="0"/>
              <a:t>VMRESUME, </a:t>
            </a:r>
            <a:r>
              <a:rPr lang="vi-VN" altLang="en-US" sz="2400" dirty="0"/>
              <a:t>VMXOFF và VMXON</a:t>
            </a:r>
            <a:endParaRPr lang="en-US" altLang="en-US" sz="2400" dirty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841420"/>
            <a:ext cx="8380035" cy="2120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1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6019800" cy="563563"/>
          </a:xfrm>
        </p:spPr>
        <p:txBody>
          <a:bodyPr/>
          <a:lstStyle/>
          <a:p>
            <a:pPr eaLnBrk="1" hangingPunct="1"/>
            <a:r>
              <a:rPr lang="vi-VN" altLang="en-US" sz="2800" dirty="0"/>
              <a:t>Hoạt động của công nghệ ảo hóa</a:t>
            </a:r>
            <a:endParaRPr lang="en-US" altLang="en-US" sz="2800" dirty="0" smtClean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99" y="1676400"/>
            <a:ext cx="8730495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11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4495800" cy="563563"/>
          </a:xfrm>
        </p:spPr>
        <p:txBody>
          <a:bodyPr/>
          <a:lstStyle/>
          <a:p>
            <a:pPr eaLnBrk="1" hangingPunct="1"/>
            <a:r>
              <a:rPr lang="en-US" altLang="en-US" sz="2800" dirty="0"/>
              <a:t>CPU </a:t>
            </a:r>
            <a:r>
              <a:rPr lang="en-US" altLang="en-US" sz="2800" dirty="0" err="1"/>
              <a:t>hỗ</a:t>
            </a:r>
            <a:r>
              <a:rPr lang="en-US" altLang="en-US" sz="2800" dirty="0"/>
              <a:t> </a:t>
            </a:r>
            <a:r>
              <a:rPr lang="en-US" altLang="en-US" sz="2800" dirty="0" err="1"/>
              <a:t>trợ</a:t>
            </a:r>
            <a:r>
              <a:rPr lang="en-US" altLang="en-US" sz="2800" dirty="0"/>
              <a:t> </a:t>
            </a:r>
            <a:r>
              <a:rPr lang="en-US" altLang="en-US" sz="2800" dirty="0" err="1"/>
              <a:t>ảo</a:t>
            </a:r>
            <a:r>
              <a:rPr lang="en-US" altLang="en-US" sz="2800" dirty="0"/>
              <a:t> </a:t>
            </a:r>
            <a:r>
              <a:rPr lang="en-US" altLang="en-US" sz="2800" dirty="0" err="1"/>
              <a:t>hóa</a:t>
            </a:r>
            <a:endParaRPr lang="en-US" altLang="en-US" sz="2800" dirty="0" smtClean="0"/>
          </a:p>
        </p:txBody>
      </p:sp>
      <p:sp>
        <p:nvSpPr>
          <p:cNvPr id="6148" name="Text Box 15"/>
          <p:cNvSpPr txBox="1">
            <a:spLocks noChangeArrowheads="1"/>
          </p:cNvSpPr>
          <p:nvPr/>
        </p:nvSpPr>
        <p:spPr bwMode="auto">
          <a:xfrm>
            <a:off x="225425" y="1524000"/>
            <a:ext cx="857726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chemeClr val="tx1"/>
                </a:solidFill>
                <a:latin typeface="Arial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</a:defRPr>
            </a:lvl2pPr>
            <a:lvl3pPr>
              <a:defRPr sz="2200">
                <a:solidFill>
                  <a:schemeClr val="tx1"/>
                </a:solidFill>
                <a:latin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lnSpc>
                <a:spcPct val="150000"/>
              </a:lnSpc>
              <a:buFontTx/>
              <a:buChar char="-"/>
            </a:pPr>
            <a:r>
              <a:rPr lang="vi-VN" altLang="en-US" dirty="0"/>
              <a:t>Những bộ vi xử lí  mới đều có mở rộng gọi là EPT ( Extended Page Tables </a:t>
            </a:r>
            <a:r>
              <a:rPr lang="vi-VN" altLang="en-US" dirty="0" smtClean="0"/>
              <a:t>), </a:t>
            </a:r>
            <a:r>
              <a:rPr lang="vi-VN" altLang="en-US" dirty="0"/>
              <a:t>cho phép mỗi Guest có bảng trang riêng của mình để theo dõi địa chỉ bộ </a:t>
            </a:r>
            <a:r>
              <a:rPr lang="vi-VN" altLang="en-US" dirty="0" smtClean="0"/>
              <a:t>nhớ. </a:t>
            </a:r>
            <a:r>
              <a:rPr lang="vi-VN" altLang="en-US" dirty="0"/>
              <a:t>Không có phần mở rộng </a:t>
            </a:r>
            <a:r>
              <a:rPr lang="vi-VN" altLang="en-US" dirty="0" smtClean="0"/>
              <a:t>này, </a:t>
            </a:r>
            <a:r>
              <a:rPr lang="vi-VN" altLang="en-US" dirty="0"/>
              <a:t>VMM phải thoát khỏi máy ảo để thực hiện việc dịch địa chỉ bộ </a:t>
            </a:r>
            <a:r>
              <a:rPr lang="vi-VN" altLang="en-US" dirty="0" smtClean="0"/>
              <a:t>nhớ. </a:t>
            </a:r>
            <a:r>
              <a:rPr lang="vi-VN" altLang="en-US" dirty="0"/>
              <a:t>Việc Thoát và Quay trở lại sẽ làm giảm hiệu suất làm </a:t>
            </a:r>
            <a:r>
              <a:rPr lang="vi-VN" altLang="en-US" dirty="0" smtClean="0"/>
              <a:t>việc. </a:t>
            </a:r>
            <a:r>
              <a:rPr lang="vi-VN" altLang="en-US" dirty="0"/>
              <a:t>Như vậy EPT sẽ tăng hiệu suất làm việc của hệ thống  </a:t>
            </a:r>
            <a:r>
              <a:rPr lang="vi-VN" altLang="en-US" dirty="0" smtClean="0"/>
              <a:t>ảo.</a:t>
            </a:r>
            <a:endParaRPr lang="en-US" altLang="en-US" dirty="0"/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</p:spTree>
    <p:extLst>
      <p:ext uri="{BB962C8B-B14F-4D97-AF65-F5344CB8AC3E}">
        <p14:creationId xmlns:p14="http://schemas.microsoft.com/office/powerpoint/2010/main" val="256683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44958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r>
              <a:rPr lang="en-US" altLang="en-US" sz="2800" dirty="0" smtClean="0"/>
              <a:t> CPU</a:t>
            </a:r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" y="1676400"/>
            <a:ext cx="8078788" cy="471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832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1447800" y="654050"/>
            <a:ext cx="4495800" cy="563563"/>
          </a:xfrm>
        </p:spPr>
        <p:txBody>
          <a:bodyPr/>
          <a:lstStyle/>
          <a:p>
            <a:pPr eaLnBrk="1" hangingPunct="1"/>
            <a:r>
              <a:rPr lang="en-US" altLang="en-US" sz="2800" dirty="0" err="1" smtClean="0"/>
              <a:t>Ảo</a:t>
            </a:r>
            <a:r>
              <a:rPr lang="en-US" altLang="en-US" sz="2800" dirty="0" smtClean="0"/>
              <a:t> </a:t>
            </a:r>
            <a:r>
              <a:rPr lang="en-US" altLang="en-US" sz="2800" dirty="0" err="1" smtClean="0"/>
              <a:t>hóa</a:t>
            </a:r>
            <a:r>
              <a:rPr lang="en-US" altLang="en-US" sz="2800" dirty="0" smtClean="0"/>
              <a:t> CPU</a:t>
            </a:r>
          </a:p>
        </p:txBody>
      </p:sp>
      <p:sp>
        <p:nvSpPr>
          <p:cNvPr id="6149" name="Rectangle 31"/>
          <p:cNvSpPr>
            <a:spLocks noChangeArrowheads="1"/>
          </p:cNvSpPr>
          <p:nvPr/>
        </p:nvSpPr>
        <p:spPr bwMode="auto">
          <a:xfrm>
            <a:off x="225425" y="936625"/>
            <a:ext cx="612775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2400" b="1">
                <a:solidFill>
                  <a:schemeClr val="bg1"/>
                </a:solidFill>
              </a:rPr>
              <a:t>7.1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524000"/>
            <a:ext cx="62865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71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901825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Câu hỏi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1989</TotalTime>
  <Words>604</Words>
  <Application>Microsoft Office PowerPoint</Application>
  <PresentationFormat>On-screen Show (4:3)</PresentationFormat>
  <Paragraphs>62</Paragraphs>
  <Slides>17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Default Design</vt:lpstr>
      <vt:lpstr>Image</vt:lpstr>
      <vt:lpstr>SỬA CHỮA NGUỒN</vt:lpstr>
      <vt:lpstr>Quản lý CPU</vt:lpstr>
      <vt:lpstr>Kiểm tra</vt:lpstr>
      <vt:lpstr>Các thành phần trong hạ tầng vSphere</vt:lpstr>
      <vt:lpstr>Các thành phần trong hạ tầng vSphere</vt:lpstr>
      <vt:lpstr>Các thành phần trong hạ tầng vSphere</vt:lpstr>
      <vt:lpstr>Kiểm tra CPU hỗ trợ ảo hóa</vt:lpstr>
      <vt:lpstr>CPU Intel hỗ trợ công nghệ VT-x</vt:lpstr>
      <vt:lpstr>Kỹ thuật ảo hóa hãng Intel</vt:lpstr>
      <vt:lpstr>Bật tính năng ảo hóa trên chip Intel</vt:lpstr>
      <vt:lpstr>Bật tính năng ảo hóa trên Windows 10</vt:lpstr>
      <vt:lpstr>CPU hỗ trợ ảo hóa</vt:lpstr>
      <vt:lpstr>Hoạt động của công nghệ ảo hóa</vt:lpstr>
      <vt:lpstr>CPU hỗ trợ ảo hóa</vt:lpstr>
      <vt:lpstr>Ảo hóa CPU</vt:lpstr>
      <vt:lpstr>Ảo hóa CPU</vt:lpstr>
      <vt:lpstr>Câu hỏi</vt:lpstr>
    </vt:vector>
  </TitlesOfParts>
  <Company>Guilddesign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ThemeGallery</dc:creator>
  <cp:lastModifiedBy>Admin</cp:lastModifiedBy>
  <cp:revision>165</cp:revision>
  <dcterms:created xsi:type="dcterms:W3CDTF">2004-07-21T02:43:03Z</dcterms:created>
  <dcterms:modified xsi:type="dcterms:W3CDTF">2018-10-21T03:21:09Z</dcterms:modified>
</cp:coreProperties>
</file>